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74" r:id="rId4"/>
    <p:sldId id="292" r:id="rId5"/>
    <p:sldId id="298" r:id="rId6"/>
    <p:sldId id="299" r:id="rId7"/>
    <p:sldId id="29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0E4303"/>
    <a:srgbClr val="041301"/>
    <a:srgbClr val="FF9900"/>
    <a:srgbClr val="EEE917"/>
    <a:srgbClr val="FFFF00"/>
    <a:srgbClr val="33E509"/>
    <a:srgbClr val="00E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>
      <p:cViewPr varScale="1">
        <p:scale>
          <a:sx n="80" d="100"/>
          <a:sy n="80" d="100"/>
        </p:scale>
        <p:origin x="1555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805790-1E86-4702-8762-A0C8FCEFB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250CF-C3AA-43DB-9EFB-66A8D0111A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34A5C3-CC44-4D38-93BE-067E9B6F51D8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C2CF0C-3DDE-4CE9-87FF-BD1F47FCB7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3C0806-40A6-4F42-8CAF-458B1A54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4154-08B5-4076-BA70-1102385922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B72B2-BDC6-45F2-A58A-C9696831D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17D159-24F0-4CBF-98E3-B791C768D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2450120-C737-46D4-901B-40715E5D2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A63BE-AC6C-4AD8-8D4F-F32CC2494B9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7BCDEC-F9CF-4A49-9968-BDF7E914E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4C57F75-027F-4AD4-A449-7D829FB72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2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0C2867-CCA2-4E28-8C1C-31726D4920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800" y="6400800"/>
            <a:ext cx="2743200" cy="3048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CIHQ - All Rights Reserved 2019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EB2C7A-0C34-412A-8EE5-77B5EFA13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5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3246-0F5C-481E-B9F1-123ADA626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90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7235AF-3E5A-456D-AAAC-F0B7DA79C5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2667000" cy="3048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CIHQ - All Rights Reserved 2019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BF3D04-13DC-4490-ADBF-C4148FDFD2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37338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07CD-9404-4EFA-BD8F-221218735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64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DB57B0-D8FC-4871-AB59-08CBE708E8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324600"/>
            <a:ext cx="2819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CIHQ - All Rights Reserved 2019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DFC2F6-9014-4BC2-A6E4-3FD1B47F8C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8C58-9659-41A0-BFA9-2C7EBF4A6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2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BE7C3A-0EBE-4AC5-9021-5241FE232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84045B-55E8-4811-BF8D-4B7587D7C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9A842F-FF7A-42E9-BF35-97E93DE3E4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CIHQ - All Rights Reserved 2013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725582-6311-4EC4-89CF-C56A790089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200" y="64008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FB1ACE5C-5714-4E15-86FD-1DBB33BBD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7" descr="cihq_new_logo_no_text">
            <a:extLst>
              <a:ext uri="{FF2B5EF4-FFF2-40B4-BE49-F238E27FC236}">
                <a16:creationId xmlns:a16="http://schemas.microsoft.com/office/drawing/2014/main" id="{95640B31-9B30-4820-9161-1C2E1AC1B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72200"/>
            <a:ext cx="83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8">
            <a:extLst>
              <a:ext uri="{FF2B5EF4-FFF2-40B4-BE49-F238E27FC236}">
                <a16:creationId xmlns:a16="http://schemas.microsoft.com/office/drawing/2014/main" id="{B1D59F44-8DDA-430B-96BC-C7883D10834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1371600"/>
            <a:ext cx="8229600" cy="0"/>
          </a:xfrm>
          <a:prstGeom prst="line">
            <a:avLst/>
          </a:prstGeom>
          <a:noFill/>
          <a:ln w="14605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235EB2A-E337-4A1B-8058-724DD2669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Center for Improvement in Healthcare Quality</a:t>
            </a:r>
          </a:p>
        </p:txBody>
      </p:sp>
      <p:sp>
        <p:nvSpPr>
          <p:cNvPr id="6147" name="Footer Placeholder 4">
            <a:extLst>
              <a:ext uri="{FF2B5EF4-FFF2-40B4-BE49-F238E27FC236}">
                <a16:creationId xmlns:a16="http://schemas.microsoft.com/office/drawing/2014/main" id="{6E15448D-78C8-4562-A6B2-90159E49E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1000" y="6324600"/>
            <a:ext cx="2819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CIHQ - All Rights Reserved 2022</a:t>
            </a: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3B899C08-0228-4E3F-8B02-2DA479250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A213FA-1B55-49D2-B73D-7924F5BDFAB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0F6E7815-50F3-4E60-98E2-AAF7A32E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E87435F-C8FE-453C-B1EC-75900E220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CIHQ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85AB22D-2AD5-43DE-B2C0-EBBD52577F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en-US"/>
              <a:t>Formed in 1999</a:t>
            </a:r>
          </a:p>
          <a:p>
            <a:r>
              <a:rPr lang="en-US" altLang="en-US"/>
              <a:t>Headquartered in McKinney, TX</a:t>
            </a:r>
          </a:p>
          <a:p>
            <a:r>
              <a:rPr lang="en-US" altLang="en-US"/>
              <a:t>Member-based organization comprised of over 400 hospitals across the United States</a:t>
            </a:r>
          </a:p>
          <a:p>
            <a:r>
              <a:rPr lang="en-US" altLang="en-US"/>
              <a:t>Originally a small consulting firm helping hospitals with accreditation and certification compliance</a:t>
            </a:r>
          </a:p>
          <a:p>
            <a:r>
              <a:rPr lang="en-US" altLang="en-US"/>
              <a:t>Virtual company</a:t>
            </a:r>
          </a:p>
        </p:txBody>
      </p:sp>
      <p:sp>
        <p:nvSpPr>
          <p:cNvPr id="9220" name="Footer Placeholder 3">
            <a:extLst>
              <a:ext uri="{FF2B5EF4-FFF2-40B4-BE49-F238E27FC236}">
                <a16:creationId xmlns:a16="http://schemas.microsoft.com/office/drawing/2014/main" id="{037FBABC-EA2E-464B-9525-535253F1A5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CIHQ - All Rights Reserved 2022</a:t>
            </a: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7496D18F-B191-4253-9C6E-DFA95CA19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07775B-B53D-4551-8200-CC565ACEB229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pic>
        <p:nvPicPr>
          <p:cNvPr id="7174" name="Picture 2">
            <a:extLst>
              <a:ext uri="{FF2B5EF4-FFF2-40B4-BE49-F238E27FC236}">
                <a16:creationId xmlns:a16="http://schemas.microsoft.com/office/drawing/2014/main" id="{C415C226-5B4A-4BB9-A7FD-427C2BA3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0" y="2643188"/>
            <a:ext cx="2281238" cy="1671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DFC0D42-8CF2-4111-88D7-D6C8C1BB4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Approval by CMS</a:t>
            </a:r>
          </a:p>
        </p:txBody>
      </p:sp>
      <p:sp>
        <p:nvSpPr>
          <p:cNvPr id="13315" name="Footer Placeholder 3">
            <a:extLst>
              <a:ext uri="{FF2B5EF4-FFF2-40B4-BE49-F238E27FC236}">
                <a16:creationId xmlns:a16="http://schemas.microsoft.com/office/drawing/2014/main" id="{A3F80F31-BB56-48C4-B903-62128E0E77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CIHQ - All Rights Reserved 2022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725E4D23-DB73-4968-AE6D-27824ABE1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06D75A-96D4-4CE6-A56B-FC18E390ED05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ADA97645-7549-44AF-9B2C-2B00BC17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1336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C50B-4593-4510-9947-5EB9B3621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58674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We have been approved by CMS to deem general acute care hospitals to be in compliance with the Medicare Conditions of Participation under 42CFR.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Other accreditation programs include:</a:t>
            </a:r>
          </a:p>
          <a:p>
            <a:pPr>
              <a:defRPr/>
            </a:pPr>
            <a:r>
              <a:rPr lang="en-US" dirty="0"/>
              <a:t>FSEC</a:t>
            </a:r>
          </a:p>
          <a:p>
            <a:pPr>
              <a:defRPr/>
            </a:pPr>
            <a:r>
              <a:rPr lang="en-US" dirty="0"/>
              <a:t>UCC</a:t>
            </a:r>
          </a:p>
          <a:p>
            <a:pPr>
              <a:defRPr/>
            </a:pPr>
            <a:r>
              <a:rPr lang="en-US" dirty="0"/>
              <a:t>CLHF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DD559B4-928C-4997-9559-2EFD5B2CD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Disease Specific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0589E-D67B-4681-87F5-EB200CC8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343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Certification offered in these areas:</a:t>
            </a:r>
          </a:p>
          <a:p>
            <a:pPr>
              <a:defRPr/>
            </a:pPr>
            <a:r>
              <a:rPr lang="en-US" sz="2000" dirty="0"/>
              <a:t>Acute Stroke-Ready Hospital</a:t>
            </a:r>
          </a:p>
          <a:p>
            <a:pPr>
              <a:defRPr/>
            </a:pPr>
            <a:r>
              <a:rPr lang="en-US" sz="2000" dirty="0"/>
              <a:t>Primary Stroke Center</a:t>
            </a:r>
          </a:p>
          <a:p>
            <a:pPr>
              <a:defRPr/>
            </a:pPr>
            <a:r>
              <a:rPr lang="en-US" sz="2000" dirty="0"/>
              <a:t>Thrombectomy Capable Stroke Center</a:t>
            </a:r>
          </a:p>
          <a:p>
            <a:pPr>
              <a:defRPr/>
            </a:pPr>
            <a:r>
              <a:rPr lang="en-US" sz="2000" dirty="0"/>
              <a:t>Comprehensive Stroke Center</a:t>
            </a:r>
          </a:p>
          <a:p>
            <a:pPr>
              <a:defRPr/>
            </a:pPr>
            <a:r>
              <a:rPr lang="en-US" sz="2000" dirty="0"/>
              <a:t>Heart Failure</a:t>
            </a:r>
          </a:p>
          <a:p>
            <a:pPr>
              <a:defRPr/>
            </a:pPr>
            <a:r>
              <a:rPr lang="en-US" sz="2000" dirty="0"/>
              <a:t>Joint Replacement Surgery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dirty="0"/>
              <a:t>Certification assessments are woven into the initial or reaccreditation surveys</a:t>
            </a:r>
          </a:p>
          <a:p>
            <a:pPr>
              <a:defRPr/>
            </a:pPr>
            <a:r>
              <a:rPr lang="en-US" sz="2000" dirty="0"/>
              <a:t>No adverse effect on accreditation status if certification is not obtained</a:t>
            </a:r>
          </a:p>
          <a:p>
            <a:pPr>
              <a:defRPr/>
            </a:pPr>
            <a:r>
              <a:rPr lang="en-US" sz="2000" dirty="0"/>
              <a:t>Certifications are good for 3 years</a:t>
            </a:r>
          </a:p>
        </p:txBody>
      </p:sp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FBC235AB-1883-4D16-AEB8-E4FA29176B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CIHQ - All Rights Reserved 2022</a:t>
            </a: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0C420DC2-BA59-4FC8-AEAB-F17F56E64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96F016-3B59-429A-AD92-748C23F5E97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29702" name="Picture 2">
            <a:extLst>
              <a:ext uri="{FF2B5EF4-FFF2-40B4-BE49-F238E27FC236}">
                <a16:creationId xmlns:a16="http://schemas.microsoft.com/office/drawing/2014/main" id="{60E7A2F8-9871-4A74-A6DF-9FDCB858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0026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56106B3-1922-4626-B7AA-254859CFE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Center of Excellence Designation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F0BD-7C19-4543-B838-27E3ED15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Special programs designed specifically to recognize excellent care </a:t>
            </a:r>
          </a:p>
          <a:p>
            <a:pPr>
              <a:defRPr/>
            </a:pPr>
            <a:r>
              <a:rPr lang="en-US" sz="2000" dirty="0"/>
              <a:t>Promulgated on evidence-based standards of care</a:t>
            </a:r>
          </a:p>
          <a:p>
            <a:pPr>
              <a:defRPr/>
            </a:pPr>
            <a:r>
              <a:rPr lang="en-US" sz="2000" dirty="0"/>
              <a:t>Peer reviewed by content experts</a:t>
            </a:r>
          </a:p>
          <a:p>
            <a:pPr>
              <a:defRPr/>
            </a:pPr>
            <a:r>
              <a:rPr lang="en-US" sz="2000" dirty="0"/>
              <a:t>Interwoven into the accreditation survey process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F210CD01-C7C0-4FF9-8BCE-9ECF8FAA27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CIHQ - All Rights Reserved 2022</a:t>
            </a:r>
          </a:p>
        </p:txBody>
      </p:sp>
      <p:sp>
        <p:nvSpPr>
          <p:cNvPr id="30725" name="Slide Number Placeholder 4">
            <a:extLst>
              <a:ext uri="{FF2B5EF4-FFF2-40B4-BE49-F238E27FC236}">
                <a16:creationId xmlns:a16="http://schemas.microsoft.com/office/drawing/2014/main" id="{34AB20E9-7428-4F7F-8009-8FC12BB373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886AE7-CE3D-431B-9F12-55BF8F294525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30726" name="Picture 1">
            <a:extLst>
              <a:ext uri="{FF2B5EF4-FFF2-40B4-BE49-F238E27FC236}">
                <a16:creationId xmlns:a16="http://schemas.microsoft.com/office/drawing/2014/main" id="{5E66B183-191E-4B70-BB73-291F5B7E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643063"/>
            <a:ext cx="14652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>
            <a:extLst>
              <a:ext uri="{FF2B5EF4-FFF2-40B4-BE49-F238E27FC236}">
                <a16:creationId xmlns:a16="http://schemas.microsoft.com/office/drawing/2014/main" id="{FD771816-7D81-4E2B-90F0-279895166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27200"/>
            <a:ext cx="14541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>
            <a:extLst>
              <a:ext uri="{FF2B5EF4-FFF2-40B4-BE49-F238E27FC236}">
                <a16:creationId xmlns:a16="http://schemas.microsoft.com/office/drawing/2014/main" id="{597CEF81-8357-4DCD-B6CD-DD8D7AF4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495800"/>
            <a:ext cx="14779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4">
            <a:extLst>
              <a:ext uri="{FF2B5EF4-FFF2-40B4-BE49-F238E27FC236}">
                <a16:creationId xmlns:a16="http://schemas.microsoft.com/office/drawing/2014/main" id="{67DCBB41-29E3-4024-A833-78985D12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4495800"/>
            <a:ext cx="14779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>
            <a:extLst>
              <a:ext uri="{FF2B5EF4-FFF2-40B4-BE49-F238E27FC236}">
                <a16:creationId xmlns:a16="http://schemas.microsoft.com/office/drawing/2014/main" id="{77BD9A8C-E1D2-4107-A95C-8F6ED789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186113"/>
            <a:ext cx="146526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5C6D-CD55-41D6-A3B0-794D5613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Medical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D7D28-2788-4038-814B-5996E6BE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role of an accreditor is to assure compliance to the Medicare requirements</a:t>
            </a:r>
          </a:p>
          <a:p>
            <a:pPr lvl="1"/>
            <a:r>
              <a:rPr lang="en-US" dirty="0"/>
              <a:t>CIHQ medical staff standards are focused on meeting the COP’</a:t>
            </a:r>
          </a:p>
          <a:p>
            <a:pPr lvl="1"/>
            <a:r>
              <a:rPr lang="en-US" dirty="0"/>
              <a:t>Provides maximum latitude to the medical staff and hospital to determine governance.</a:t>
            </a:r>
          </a:p>
          <a:p>
            <a:pPr lvl="1"/>
            <a:endParaRPr lang="en-US" dirty="0"/>
          </a:p>
          <a:p>
            <a:r>
              <a:rPr lang="en-US" dirty="0"/>
              <a:t>Key survey activities:</a:t>
            </a:r>
          </a:p>
          <a:p>
            <a:pPr lvl="1"/>
            <a:r>
              <a:rPr lang="en-US" dirty="0"/>
              <a:t>No formal interviews. Physicians are drawn in as needed</a:t>
            </a:r>
          </a:p>
          <a:p>
            <a:pPr lvl="1"/>
            <a:r>
              <a:rPr lang="en-US" dirty="0"/>
              <a:t>Review of bylaws, rules, regulations, policies</a:t>
            </a:r>
          </a:p>
          <a:p>
            <a:pPr lvl="1"/>
            <a:r>
              <a:rPr lang="en-US" dirty="0"/>
              <a:t>Review of credential files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EA913-4619-4809-8A4C-2FF1ABB60E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CIHQ - All Rights Reserved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497EA-5F65-4FBD-8E7B-858C6A36D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5607CD-9404-4EFA-BD8F-22121873583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0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D8583A5-FE55-485C-A089-207ADD2DB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That’s Enough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10F4A1C-255D-4711-A6A7-D91DB6A408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66069"/>
            <a:ext cx="8229600" cy="384413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dirty="0"/>
              <a:t>Thanks for listening. </a:t>
            </a:r>
          </a:p>
          <a:p>
            <a:pPr algn="ctr">
              <a:buFontTx/>
              <a:buNone/>
            </a:pPr>
            <a:r>
              <a:rPr lang="en-US" altLang="en-US" sz="3200" dirty="0"/>
              <a:t>Any Questions?</a:t>
            </a:r>
          </a:p>
          <a:p>
            <a:pPr algn="ctr">
              <a:buFontTx/>
              <a:buNone/>
            </a:pPr>
            <a:endParaRPr lang="en-US" altLang="en-US" sz="7200" b="1" dirty="0">
              <a:solidFill>
                <a:srgbClr val="800000"/>
              </a:solidFill>
            </a:endParaRP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A4D59124-0222-40E4-AC51-4E2655AA4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67200" y="6248400"/>
            <a:ext cx="838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6B2208-F403-4948-9773-980B66144D69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3797" name="Date Placeholder 5">
            <a:extLst>
              <a:ext uri="{FF2B5EF4-FFF2-40B4-BE49-F238E27FC236}">
                <a16:creationId xmlns:a16="http://schemas.microsoft.com/office/drawing/2014/main" id="{66296A84-C5D8-4833-89A5-93B676FC6C49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00800"/>
            <a:ext cx="2667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© CIHQ – All Rights Reserved 2022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3B536D4-B63F-4446-9256-917F4D0E1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960D9-51D1-4460-9E3C-816D49E5A6E4}"/>
              </a:ext>
            </a:extLst>
          </p:cNvPr>
          <p:cNvSpPr txBox="1"/>
          <p:nvPr/>
        </p:nvSpPr>
        <p:spPr>
          <a:xfrm>
            <a:off x="2438400" y="554929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rcurtis@cihq.org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11932</TotalTime>
  <Words>294</Words>
  <Application>Microsoft Office PowerPoint</Application>
  <PresentationFormat>On-screen Show (4:3)</PresentationFormat>
  <Paragraphs>59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Center for Improvement in Healthcare Quality</vt:lpstr>
      <vt:lpstr>About CIHQ</vt:lpstr>
      <vt:lpstr>Our Approval by CMS</vt:lpstr>
      <vt:lpstr>Disease Specific Certification</vt:lpstr>
      <vt:lpstr>Center of Excellence Designation </vt:lpstr>
      <vt:lpstr>Approach to Medical Staff</vt:lpstr>
      <vt:lpstr>That’s Enough </vt:lpstr>
    </vt:vector>
  </TitlesOfParts>
  <Company>Center for Improvement in Healthcare 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Curtis</dc:creator>
  <cp:lastModifiedBy>Richard Curtis</cp:lastModifiedBy>
  <cp:revision>86</cp:revision>
  <dcterms:created xsi:type="dcterms:W3CDTF">2007-12-26T17:45:11Z</dcterms:created>
  <dcterms:modified xsi:type="dcterms:W3CDTF">2022-01-28T17:02:02Z</dcterms:modified>
</cp:coreProperties>
</file>